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1.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extended-properties" Target="/docProps/app.xml" Id="rId1" /><Relationship Type="http://schemas.openxmlformats.org/package/2006/relationships/metadata/core-properties" Target="/docProps/core.xml" Id="rId2" /><Relationship Type="http://schemas.openxmlformats.org/officeDocument/2006/relationships/officeDocument" Target="/ppt/presentation.xml" Id="rId3"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Alice"/>
      <p:regular r:id="rId20"/>
    </p:embeddedFont>
    <p:embeddedFont>
      <p:font typeface="Alice"/>
      <p:regular r:id="rId21"/>
    </p:embeddedFont>
    <p:embeddedFont>
      <p:font typeface="Lora"/>
      <p:regular r:id="rId22"/>
    </p:embeddedFont>
    <p:embeddedFont>
      <p:font typeface="Lora"/>
      <p:regular r:id="rId23"/>
    </p:embeddedFont>
    <p:embeddedFont>
      <p:font typeface="Lora"/>
      <p:regular r:id="rId24"/>
    </p:embeddedFont>
    <p:embeddedFont>
      <p:font typeface="Lora"/>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1.xml" Id="rId2" /><Relationship Type="http://schemas.openxmlformats.org/officeDocument/2006/relationships/slide" Target="/ppt/slides/slide2.xml" Id="rId3" /><Relationship Type="http://schemas.openxmlformats.org/officeDocument/2006/relationships/slide" Target="/ppt/slides/slide3.xml" Id="rId4" /><Relationship Type="http://schemas.openxmlformats.org/officeDocument/2006/relationships/slide" Target="/ppt/slides/slide4.xml" Id="rId5" /><Relationship Type="http://schemas.openxmlformats.org/officeDocument/2006/relationships/slide" Target="/ppt/slides/slide5.xml" Id="rId6" /><Relationship Type="http://schemas.openxmlformats.org/officeDocument/2006/relationships/slide" Target="/ppt/slides/slide6.xml" Id="rId7" /><Relationship Type="http://schemas.openxmlformats.org/officeDocument/2006/relationships/slide" Target="/ppt/slides/slide7.xml" Id="rId8" /><Relationship Type="http://schemas.openxmlformats.org/officeDocument/2006/relationships/slide" Target="/ppt/slides/slide8.xml" Id="rId9" /><Relationship Type="http://schemas.openxmlformats.org/officeDocument/2006/relationships/slide" Target="/ppt/slides/slide9.xml" Id="rId10" /><Relationship Type="http://schemas.openxmlformats.org/officeDocument/2006/relationships/slide" Target="/ppt/slides/slide10.xml" Id="rId11" /><Relationship Type="http://schemas.openxmlformats.org/officeDocument/2006/relationships/slide" Target="/ppt/slides/slide11.xml" Id="rId12" /><Relationship Type="http://schemas.openxmlformats.org/officeDocument/2006/relationships/slide" Target="/ppt/slides/slide12.xml" Id="rId13" /><Relationship Type="http://schemas.openxmlformats.org/officeDocument/2006/relationships/slide" Target="/ppt/slides/slide13.xml" Id="rId14" /><Relationship Type="http://schemas.openxmlformats.org/officeDocument/2006/relationships/notesMaster" Target="/ppt/notesMasters/notesMaster1.xml" Id="rId15" /><Relationship Type="http://schemas.openxmlformats.org/officeDocument/2006/relationships/presProps" Target="/ppt/presProps.xml" Id="rId16" /><Relationship Type="http://schemas.openxmlformats.org/officeDocument/2006/relationships/viewProps" Target="/ppt/viewProps.xml" Id="rId17" /><Relationship Type="http://schemas.openxmlformats.org/officeDocument/2006/relationships/theme" Target="/ppt/theme/theme1.xml" Id="rId18" /><Relationship Type="http://schemas.openxmlformats.org/officeDocument/2006/relationships/tableStyles" Target="/ppt/tableStyles.xml" Id="rId19" /><Relationship Type="http://schemas.openxmlformats.org/officeDocument/2006/relationships/font" Target="/ppt/fonts/font1.fntdata" Id="rId20" /><Relationship Type="http://schemas.openxmlformats.org/officeDocument/2006/relationships/font" Target="/ppt/fonts/font2.fntdata" Id="rId21" /><Relationship Type="http://schemas.openxmlformats.org/officeDocument/2006/relationships/font" Target="/ppt/fonts/font3.fntdata" Id="rId22" /><Relationship Type="http://schemas.openxmlformats.org/officeDocument/2006/relationships/font" Target="/ppt/fonts/font4.fntdata" Id="rId23" /><Relationship Type="http://schemas.openxmlformats.org/officeDocument/2006/relationships/font" Target="/ppt/fonts/font5.fntdata" Id="rId24" /><Relationship Type="http://schemas.openxmlformats.org/officeDocument/2006/relationships/font" Target="/ppt/fonts/font6.fntdata" Id="rId25" /></Relationships>
</file>

<file path=ppt/notesMasters/_rels/notesMaster1.xml.rels>&#65279;<?xml version="1.0" encoding="utf-8"?><Relationships xmlns="http://schemas.openxmlformats.org/package/2006/relationships"><Relationship Type="http://schemas.openxmlformats.org/officeDocument/2006/relationships/theme" Target="/ppt/theme/theme1.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xml" Id="rId2" /></Relationships>
</file>

<file path=ppt/notesSlides/_rels/notesSlide10.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0.xml" Id="rId2" /></Relationships>
</file>

<file path=ppt/notesSlides/_rels/notesSlide11.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1.xml" Id="rId2" /></Relationships>
</file>

<file path=ppt/notesSlides/_rels/notesSlide12.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2.xml" Id="rId2" /></Relationships>
</file>

<file path=ppt/notesSlides/_rels/notesSlide13.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3.xml" Id="rId2"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2.xml" Id="rId2"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3.xml" Id="rId2"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4.xml" Id="rId2"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5.xml" Id="rId2"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6.xml" Id="rId2"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7.xml" Id="rId2" /></Relationships>
</file>

<file path=ppt/notesSlides/_rels/notesSlide8.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8.xml" Id="rId2" /></Relationships>
</file>

<file path=ppt/notesSlides/_rels/notesSlide9.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9.xml" Id="rId2"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0.xml.rels>&#65279;<?xml version="1.0" encoding="utf-8"?><Relationships xmlns="http://schemas.openxmlformats.org/package/2006/relationships"><Relationship Type="http://schemas.openxmlformats.org/officeDocument/2006/relationships/image" Target="/ppt/media/image-1010-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11.xml.rels>&#65279;<?xml version="1.0" encoding="utf-8"?><Relationships xmlns="http://schemas.openxmlformats.org/package/2006/relationships"><Relationship Type="http://schemas.openxmlformats.org/officeDocument/2006/relationships/image" Target="/ppt/media/image-1011-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12.xml.rels>&#65279;<?xml version="1.0" encoding="utf-8"?><Relationships xmlns="http://schemas.openxmlformats.org/package/2006/relationships"><Relationship Type="http://schemas.openxmlformats.org/officeDocument/2006/relationships/image" Target="/ppt/media/image-1012-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13.xml.rels>&#65279;<?xml version="1.0" encoding="utf-8"?><Relationships xmlns="http://schemas.openxmlformats.org/package/2006/relationships"><Relationship Type="http://schemas.openxmlformats.org/officeDocument/2006/relationships/image" Target="/ppt/media/image-1013-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14.xml.rels>&#65279;<?xml version="1.0" encoding="utf-8"?><Relationships xmlns="http://schemas.openxmlformats.org/package/2006/relationships"><Relationship Type="http://schemas.openxmlformats.org/officeDocument/2006/relationships/image" Target="/ppt/media/image-1014-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2.xml.rels>&#65279;<?xml version="1.0" encoding="utf-8"?><Relationships xmlns="http://schemas.openxmlformats.org/package/2006/relationships"><Relationship Type="http://schemas.openxmlformats.org/officeDocument/2006/relationships/image" Target="/ppt/media/image-1002-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3.xml.rels>&#65279;<?xml version="1.0" encoding="utf-8"?><Relationships xmlns="http://schemas.openxmlformats.org/package/2006/relationships"><Relationship Type="http://schemas.openxmlformats.org/officeDocument/2006/relationships/image" Target="/ppt/media/image-1003-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4.xml.rels>&#65279;<?xml version="1.0" encoding="utf-8"?><Relationships xmlns="http://schemas.openxmlformats.org/package/2006/relationships"><Relationship Type="http://schemas.openxmlformats.org/officeDocument/2006/relationships/image" Target="/ppt/media/image-1004-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5.xml.rels>&#65279;<?xml version="1.0" encoding="utf-8"?><Relationships xmlns="http://schemas.openxmlformats.org/package/2006/relationships"><Relationship Type="http://schemas.openxmlformats.org/officeDocument/2006/relationships/image" Target="/ppt/media/image-1005-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6.xml.rels>&#65279;<?xml version="1.0" encoding="utf-8"?><Relationships xmlns="http://schemas.openxmlformats.org/package/2006/relationships"><Relationship Type="http://schemas.openxmlformats.org/officeDocument/2006/relationships/image" Target="/ppt/media/image-1006-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7.xml.rels>&#65279;<?xml version="1.0" encoding="utf-8"?><Relationships xmlns="http://schemas.openxmlformats.org/package/2006/relationships"><Relationship Type="http://schemas.openxmlformats.org/officeDocument/2006/relationships/image" Target="/ppt/media/image-1007-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8.xml.rels>&#65279;<?xml version="1.0" encoding="utf-8"?><Relationships xmlns="http://schemas.openxmlformats.org/package/2006/relationships"><Relationship Type="http://schemas.openxmlformats.org/officeDocument/2006/relationships/image" Target="/ppt/media/image-1008-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_rels/slideLayout9.xml.rels>&#65279;<?xml version="1.0" encoding="utf-8"?><Relationships xmlns="http://schemas.openxmlformats.org/package/2006/relationships"><Relationship Type="http://schemas.openxmlformats.org/officeDocument/2006/relationships/image" Target="/ppt/media/image-1009-1.png" Id="rId1" /><Relationship Type="http://schemas.openxmlformats.org/officeDocument/2006/relationships/slideMaster" Target="/ppt/slideMasters/slideMaster1.xml" Id="rId3" /><Relationship Type="http://schemas.openxmlformats.org/officeDocument/2006/relationships/hyperlink" Target="https://gamma.app/?utm_source=made-with-gamma" TargetMode="External" Id="rId2" /></Relationships>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slideLayout" Target="/ppt/slideLayouts/slideLayout11.xml" Id="rId11" /><Relationship Type="http://schemas.openxmlformats.org/officeDocument/2006/relationships/slideLayout" Target="/ppt/slideLayouts/slideLayout12.xml" Id="rId12" /><Relationship Type="http://schemas.openxmlformats.org/officeDocument/2006/relationships/slideLayout" Target="/ppt/slideLayouts/slideLayout13.xml" Id="rId13" /><Relationship Type="http://schemas.openxmlformats.org/officeDocument/2006/relationships/slideLayout" Target="/ppt/slideLayouts/slideLayout14.xml" Id="rId14" /><Relationship Type="http://schemas.openxmlformats.org/officeDocument/2006/relationships/theme" Target="/ppt/theme/theme1.xml" Id="rId15"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1.png" Id="rId1" /><Relationship Type="http://schemas.openxmlformats.org/officeDocument/2006/relationships/slideLayout" Target="/ppt/slideLayouts/slideLayout2.xml" Id="rId2" /><Relationship Type="http://schemas.openxmlformats.org/officeDocument/2006/relationships/notesSlide" Target="/ppt/notesSlides/notesSlide1.xml" Id="rId3" /></Relationships>
</file>

<file path=ppt/slides/_rels/slide10.xml.rels>&#65279;<?xml version="1.0" encoding="utf-8"?><Relationships xmlns="http://schemas.openxmlformats.org/package/2006/relationships"><Relationship Type="http://schemas.openxmlformats.org/officeDocument/2006/relationships/image" Target="/ppt/media/image-10-1.png" Id="rId1" /><Relationship Type="http://schemas.openxmlformats.org/officeDocument/2006/relationships/image" Target="/ppt/media/image-10-2.png" Id="rId2" /><Relationship Type="http://schemas.openxmlformats.org/officeDocument/2006/relationships/slideLayout" Target="/ppt/slideLayouts/slideLayout11.xml" Id="rId3" /><Relationship Type="http://schemas.openxmlformats.org/officeDocument/2006/relationships/notesSlide" Target="/ppt/notesSlides/notesSlide10.xml" Id="rId4" /></Relationships>
</file>

<file path=ppt/slides/_rels/slide11.xml.rels>&#65279;<?xml version="1.0" encoding="utf-8"?><Relationships xmlns="http://schemas.openxmlformats.org/package/2006/relationships"><Relationship Type="http://schemas.openxmlformats.org/officeDocument/2006/relationships/image" Target="/ppt/media/image-11-1.png" Id="rId1" /><Relationship Type="http://schemas.openxmlformats.org/officeDocument/2006/relationships/image" Target="/ppt/media/image-11-2.png" Id="rId2" /><Relationship Type="http://schemas.openxmlformats.org/officeDocument/2006/relationships/image" Target="/ppt/media/image-11-3.png" Id="rId3" /><Relationship Type="http://schemas.openxmlformats.org/officeDocument/2006/relationships/slideLayout" Target="/ppt/slideLayouts/slideLayout12.xml" Id="rId4" /><Relationship Type="http://schemas.openxmlformats.org/officeDocument/2006/relationships/notesSlide" Target="/ppt/notesSlides/notesSlide11.xml" Id="rId5" /></Relationships>
</file>

<file path=ppt/slides/_rels/slide12.xml.rels>&#65279;<?xml version="1.0" encoding="utf-8"?><Relationships xmlns="http://schemas.openxmlformats.org/package/2006/relationships"><Relationship Type="http://schemas.openxmlformats.org/officeDocument/2006/relationships/image" Target="/ppt/media/image-12-1.png" Id="rId1" /><Relationship Type="http://schemas.openxmlformats.org/officeDocument/2006/relationships/slideLayout" Target="/ppt/slideLayouts/slideLayout13.xml" Id="rId2" /><Relationship Type="http://schemas.openxmlformats.org/officeDocument/2006/relationships/notesSlide" Target="/ppt/notesSlides/notesSlide12.xml" Id="rId3" /></Relationships>
</file>

<file path=ppt/slides/_rels/slide13.xml.rels>&#65279;<?xml version="1.0" encoding="utf-8"?><Relationships xmlns="http://schemas.openxmlformats.org/package/2006/relationships"><Relationship Type="http://schemas.openxmlformats.org/officeDocument/2006/relationships/image" Target="/ppt/media/image-13-1.png" Id="rId1" /><Relationship Type="http://schemas.openxmlformats.org/officeDocument/2006/relationships/slideLayout" Target="/ppt/slideLayouts/slideLayout14.xml" Id="rId2" /><Relationship Type="http://schemas.openxmlformats.org/officeDocument/2006/relationships/notesSlide" Target="/ppt/notesSlides/notesSlide13.xml" Id="rId3" /></Relationships>
</file>

<file path=ppt/slides/_rels/slide2.xml.rels>&#65279;<?xml version="1.0" encoding="utf-8"?><Relationships xmlns="http://schemas.openxmlformats.org/package/2006/relationships"><Relationship Type="http://schemas.openxmlformats.org/officeDocument/2006/relationships/image" Target="/ppt/media/image-2-1.png" Id="rId1" /><Relationship Type="http://schemas.openxmlformats.org/officeDocument/2006/relationships/slideLayout" Target="/ppt/slideLayouts/slideLayout3.xml" Id="rId2" /><Relationship Type="http://schemas.openxmlformats.org/officeDocument/2006/relationships/notesSlide" Target="/ppt/notesSlides/notesSlide2.xml" Id="rId3" /></Relationships>
</file>

<file path=ppt/slides/_rels/slide3.xml.rels>&#65279;<?xml version="1.0" encoding="utf-8"?><Relationships xmlns="http://schemas.openxmlformats.org/package/2006/relationships"><Relationship Type="http://schemas.openxmlformats.org/officeDocument/2006/relationships/image" Target="/ppt/media/image-3-1.png" Id="rId1" /><Relationship Type="http://schemas.openxmlformats.org/officeDocument/2006/relationships/slideLayout" Target="/ppt/slideLayouts/slideLayout4.xml" Id="rId2" /><Relationship Type="http://schemas.openxmlformats.org/officeDocument/2006/relationships/notesSlide" Target="/ppt/notesSlides/notesSlide3.xml" Id="rId3" /></Relationships>
</file>

<file path=ppt/slides/_rels/slide4.xml.rels>&#65279;<?xml version="1.0" encoding="utf-8"?><Relationships xmlns="http://schemas.openxmlformats.org/package/2006/relationships"><Relationship Type="http://schemas.openxmlformats.org/officeDocument/2006/relationships/image" Target="/ppt/media/image-4-1.png" Id="rId1" /><Relationship Type="http://schemas.openxmlformats.org/officeDocument/2006/relationships/slideLayout" Target="/ppt/slideLayouts/slideLayout5.xml" Id="rId2" /><Relationship Type="http://schemas.openxmlformats.org/officeDocument/2006/relationships/notesSlide" Target="/ppt/notesSlides/notesSlide4.xml" Id="rId3" /></Relationships>
</file>

<file path=ppt/slides/_rels/slide5.xml.rels>&#65279;<?xml version="1.0" encoding="utf-8"?><Relationships xmlns="http://schemas.openxmlformats.org/package/2006/relationships"><Relationship Type="http://schemas.openxmlformats.org/officeDocument/2006/relationships/image" Target="/ppt/media/image-5-1.png" Id="rId1" /><Relationship Type="http://schemas.openxmlformats.org/officeDocument/2006/relationships/image" Target="/ppt/media/image-5-2.png" Id="rId2" /><Relationship Type="http://schemas.openxmlformats.org/officeDocument/2006/relationships/slideLayout" Target="/ppt/slideLayouts/slideLayout6.xml" Id="rId3" /><Relationship Type="http://schemas.openxmlformats.org/officeDocument/2006/relationships/notesSlide" Target="/ppt/notesSlides/notesSlide5.xml" Id="rId4" /></Relationships>
</file>

<file path=ppt/slides/_rels/slide6.xml.rels>&#65279;<?xml version="1.0" encoding="utf-8"?><Relationships xmlns="http://schemas.openxmlformats.org/package/2006/relationships"><Relationship Type="http://schemas.openxmlformats.org/officeDocument/2006/relationships/image" Target="/ppt/media/image-6-1.png" Id="rId1" /><Relationship Type="http://schemas.openxmlformats.org/officeDocument/2006/relationships/image" Target="/ppt/media/image-6-2.png" Id="rId2" /><Relationship Type="http://schemas.openxmlformats.org/officeDocument/2006/relationships/image" Target="/ppt/media/image-6-3.png" Id="rId3" /><Relationship Type="http://schemas.openxmlformats.org/officeDocument/2006/relationships/slideLayout" Target="/ppt/slideLayouts/slideLayout7.xml" Id="rId4" /><Relationship Type="http://schemas.openxmlformats.org/officeDocument/2006/relationships/notesSlide" Target="/ppt/notesSlides/notesSlide6.xml" Id="rId5" /></Relationships>
</file>

<file path=ppt/slides/_rels/slide7.xml.rels>&#65279;<?xml version="1.0" encoding="utf-8"?><Relationships xmlns="http://schemas.openxmlformats.org/package/2006/relationships"><Relationship Type="http://schemas.openxmlformats.org/officeDocument/2006/relationships/image" Target="/ppt/media/image-7-1.png" Id="rId1" /><Relationship Type="http://schemas.openxmlformats.org/officeDocument/2006/relationships/image" Target="/ppt/media/image-7-2.png" Id="rId2" /><Relationship Type="http://schemas.openxmlformats.org/officeDocument/2006/relationships/image" Target="/ppt/media/image-7-3.png" Id="rId3" /><Relationship Type="http://schemas.openxmlformats.org/officeDocument/2006/relationships/slideLayout" Target="/ppt/slideLayouts/slideLayout8.xml" Id="rId4" /><Relationship Type="http://schemas.openxmlformats.org/officeDocument/2006/relationships/notesSlide" Target="/ppt/notesSlides/notesSlide7.xml" Id="rId5" /></Relationships>
</file>

<file path=ppt/slides/_rels/slide8.xml.rels>&#65279;<?xml version="1.0" encoding="utf-8"?><Relationships xmlns="http://schemas.openxmlformats.org/package/2006/relationships"><Relationship Type="http://schemas.openxmlformats.org/officeDocument/2006/relationships/image" Target="/ppt/media/image-8-1.png" Id="rId1" /><Relationship Type="http://schemas.openxmlformats.org/officeDocument/2006/relationships/image" Target="/ppt/media/image-8-2.png" Id="rId2" /><Relationship Type="http://schemas.openxmlformats.org/officeDocument/2006/relationships/image" Target="/ppt/media/image-8-3.png" Id="rId3" /><Relationship Type="http://schemas.openxmlformats.org/officeDocument/2006/relationships/slideLayout" Target="/ppt/slideLayouts/slideLayout9.xml" Id="rId4" /><Relationship Type="http://schemas.openxmlformats.org/officeDocument/2006/relationships/notesSlide" Target="/ppt/notesSlides/notesSlide8.xml" Id="rId5" /></Relationships>
</file>

<file path=ppt/slides/_rels/slide9.xml.rels>&#65279;<?xml version="1.0" encoding="utf-8"?><Relationships xmlns="http://schemas.openxmlformats.org/package/2006/relationships"><Relationship Type="http://schemas.openxmlformats.org/officeDocument/2006/relationships/image" Target="/ppt/media/image-9-1.png" Id="rId1" /><Relationship Type="http://schemas.openxmlformats.org/officeDocument/2006/relationships/image" Target="/ppt/media/image-9-2.png" Id="rId2" /><Relationship Type="http://schemas.openxmlformats.org/officeDocument/2006/relationships/slideLayout" Target="/ppt/slideLayouts/slideLayout10.xml" Id="rId3" /><Relationship Type="http://schemas.openxmlformats.org/officeDocument/2006/relationships/notesSlide" Target="/ppt/notesSlides/notesSlide9.xml" Id="rId4"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2740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Food Freshness Evaluation Using CNNs</a:t>
            </a:r>
            <a:endParaRPr lang="en-US" sz="4450" dirty="0"/>
          </a:p>
        </p:txBody>
      </p:sp>
      <p:sp>
        <p:nvSpPr>
          <p:cNvPr id="4" name="Text 1"/>
          <p:cNvSpPr/>
          <p:nvPr/>
        </p:nvSpPr>
        <p:spPr>
          <a:xfrm>
            <a:off x="6280190" y="388512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Project by Team 15: CSCE:5218 Deep Learning</a:t>
            </a:r>
            <a:endParaRPr lang="en-US" sz="1750" dirty="0"/>
          </a:p>
        </p:txBody>
      </p:sp>
      <p:sp>
        <p:nvSpPr>
          <p:cNvPr id="5" name="Text 2"/>
          <p:cNvSpPr/>
          <p:nvPr/>
        </p:nvSpPr>
        <p:spPr>
          <a:xfrm>
            <a:off x="6280190" y="4503182"/>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Praharsha Mutyala </a:t>
            </a:r>
            <a:endParaRPr lang="en-US" sz="1750" dirty="0"/>
          </a:p>
        </p:txBody>
      </p:sp>
      <p:sp>
        <p:nvSpPr>
          <p:cNvPr id="6" name="Text 3"/>
          <p:cNvSpPr/>
          <p:nvPr/>
        </p:nvSpPr>
        <p:spPr>
          <a:xfrm>
            <a:off x="6280190" y="512123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 Murali Manobhiram Penumutchu</a:t>
            </a:r>
            <a:endParaRPr lang="en-US" sz="1750" dirty="0"/>
          </a:p>
        </p:txBody>
      </p:sp>
      <p:sp>
        <p:nvSpPr>
          <p:cNvPr id="7" name="Text 4"/>
          <p:cNvSpPr/>
          <p:nvPr/>
        </p:nvSpPr>
        <p:spPr>
          <a:xfrm>
            <a:off x="6280190" y="573928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BF8">
              <a:alpha val="85000"/>
            </a:srgbClr>
          </a:solidFill>
          <a:ln/>
        </p:spPr>
      </p:sp>
      <p:sp>
        <p:nvSpPr>
          <p:cNvPr id="4" name="Text 1"/>
          <p:cNvSpPr/>
          <p:nvPr/>
        </p:nvSpPr>
        <p:spPr>
          <a:xfrm>
            <a:off x="793790" y="113109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Visualization Results</a:t>
            </a:r>
            <a:endParaRPr lang="en-US" sz="4450" dirty="0"/>
          </a:p>
        </p:txBody>
      </p:sp>
      <p:pic>
        <p:nvPicPr>
          <p:cNvPr id="5" name="Image 1" descr="preencoded.png">    </p:cNvPr>
          <p:cNvPicPr>
            <a:picLocks noChangeAspect="1"/>
          </p:cNvPicPr>
          <p:nvPr/>
        </p:nvPicPr>
        <p:blipFill>
          <a:blip r:embed="rId2"/>
          <a:stretch>
            <a:fillRect/>
          </a:stretch>
        </p:blipFill>
        <p:spPr>
          <a:xfrm>
            <a:off x="793790" y="2180034"/>
            <a:ext cx="13042821" cy="49184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BF8">
              <a:alpha val="85000"/>
            </a:srgbClr>
          </a:solidFill>
          <a:ln/>
        </p:spPr>
      </p:sp>
      <p:sp>
        <p:nvSpPr>
          <p:cNvPr id="4" name="Text 1"/>
          <p:cNvSpPr/>
          <p:nvPr/>
        </p:nvSpPr>
        <p:spPr>
          <a:xfrm>
            <a:off x="793790" y="94642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Visualization Results</a:t>
            </a:r>
            <a:endParaRPr lang="en-US" sz="4450" dirty="0"/>
          </a:p>
        </p:txBody>
      </p:sp>
      <p:pic>
        <p:nvPicPr>
          <p:cNvPr id="5" name="Image 1" descr="preencoded.png">    </p:cNvPr>
          <p:cNvPicPr>
            <a:picLocks noChangeAspect="1"/>
          </p:cNvPicPr>
          <p:nvPr/>
        </p:nvPicPr>
        <p:blipFill>
          <a:blip r:embed="rId2"/>
          <a:stretch>
            <a:fillRect/>
          </a:stretch>
        </p:blipFill>
        <p:spPr>
          <a:xfrm>
            <a:off x="793790" y="2250519"/>
            <a:ext cx="6244709" cy="4777502"/>
          </a:xfrm>
          <a:prstGeom prst="rect">
            <a:avLst/>
          </a:prstGeom>
        </p:spPr>
      </p:pic>
      <p:pic>
        <p:nvPicPr>
          <p:cNvPr id="6" name="Image 2" descr="preencoded.png">    </p:cNvPr>
          <p:cNvPicPr>
            <a:picLocks noChangeAspect="1"/>
          </p:cNvPicPr>
          <p:nvPr/>
        </p:nvPicPr>
        <p:blipFill>
          <a:blip r:embed="rId3"/>
          <a:stretch>
            <a:fillRect/>
          </a:stretch>
        </p:blipFill>
        <p:spPr>
          <a:xfrm>
            <a:off x="7599521" y="2250519"/>
            <a:ext cx="4599503" cy="455509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BF8">
              <a:alpha val="85000"/>
            </a:srgbClr>
          </a:solidFill>
          <a:ln/>
        </p:spPr>
      </p:sp>
      <p:sp>
        <p:nvSpPr>
          <p:cNvPr id="4" name="Text 1"/>
          <p:cNvSpPr/>
          <p:nvPr/>
        </p:nvSpPr>
        <p:spPr>
          <a:xfrm>
            <a:off x="793790" y="286452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Discussion</a:t>
            </a:r>
            <a:endParaRPr lang="en-US" sz="4450" dirty="0"/>
          </a:p>
        </p:txBody>
      </p:sp>
      <p:sp>
        <p:nvSpPr>
          <p:cNvPr id="5" name="Text 2"/>
          <p:cNvSpPr/>
          <p:nvPr/>
        </p:nvSpPr>
        <p:spPr>
          <a:xfrm>
            <a:off x="793790" y="3913465"/>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"The EfficientNetV2B0 model outperformed the baseline CNN model, demonstrating the efficacy of this architecture for food freshness classification. We used data augmentation to remedy the dataset's class imbalance. During fine-tuning, we saw a risk of overfitting, which we minimized with an early stopping strategy. Our findings are consistent with previous studies, demonstrating that pre-trained CNNs such as EfficientNet are a promising strategy for food image categorization.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BF8">
              <a:alpha val="85000"/>
            </a:srgbClr>
          </a:solidFill>
          <a:ln/>
        </p:spPr>
      </p:sp>
      <p:sp>
        <p:nvSpPr>
          <p:cNvPr id="4" name="Text 1"/>
          <p:cNvSpPr/>
          <p:nvPr/>
        </p:nvSpPr>
        <p:spPr>
          <a:xfrm>
            <a:off x="793790" y="3760351"/>
            <a:ext cx="7631668"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                                   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5324" y="539353"/>
            <a:ext cx="4895493" cy="611981"/>
          </a:xfrm>
          <a:prstGeom prst="rect">
            <a:avLst/>
          </a:prstGeom>
          <a:noFill/>
          <a:ln/>
        </p:spPr>
        <p:txBody>
          <a:bodyPr wrap="none" lIns="0" tIns="0" rIns="0" bIns="0" rtlCol="0" anchor="t"/>
          <a:lstStyle/>
          <a:p>
            <a:pPr algn="l" indent="0" marL="0">
              <a:lnSpc>
                <a:spcPts val="4800"/>
              </a:lnSpc>
              <a:buNone/>
            </a:pPr>
            <a:r>
              <a:rPr lang="en-US" sz="3850" dirty="0">
                <a:solidFill>
                  <a:srgbClr val="233E32"/>
                </a:solidFill>
                <a:latin typeface="Alice" pitchFamily="34" charset="0"/>
                <a:ea typeface="Alice" pitchFamily="34" charset="-122"/>
                <a:cs typeface="Alice" pitchFamily="34" charset="-120"/>
              </a:rPr>
              <a:t>The Problem</a:t>
            </a:r>
            <a:endParaRPr lang="en-US" sz="3850" dirty="0"/>
          </a:p>
        </p:txBody>
      </p:sp>
      <p:pic>
        <p:nvPicPr>
          <p:cNvPr id="3" name="Image 0" descr="preencoded.png">    </p:cNvPr>
          <p:cNvPicPr>
            <a:picLocks noChangeAspect="1"/>
          </p:cNvPicPr>
          <p:nvPr/>
        </p:nvPicPr>
        <p:blipFill>
          <a:blip r:embed="rId1"/>
          <a:stretch>
            <a:fillRect/>
          </a:stretch>
        </p:blipFill>
        <p:spPr>
          <a:xfrm>
            <a:off x="685324" y="1665327"/>
            <a:ext cx="3720584" cy="5315069"/>
          </a:xfrm>
          <a:prstGeom prst="rect">
            <a:avLst/>
          </a:prstGeom>
        </p:spPr>
      </p:pic>
      <p:sp>
        <p:nvSpPr>
          <p:cNvPr id="4" name="Text 1"/>
          <p:cNvSpPr/>
          <p:nvPr/>
        </p:nvSpPr>
        <p:spPr>
          <a:xfrm>
            <a:off x="685324" y="7200662"/>
            <a:ext cx="6391037" cy="313373"/>
          </a:xfrm>
          <a:prstGeom prst="rect">
            <a:avLst/>
          </a:prstGeom>
          <a:noFill/>
          <a:ln/>
        </p:spPr>
        <p:txBody>
          <a:bodyPr wrap="none" lIns="0" tIns="0" rIns="0" bIns="0" rtlCol="0" anchor="t"/>
          <a:lstStyle/>
          <a:p>
            <a:pPr algn="l" indent="0" marL="0">
              <a:lnSpc>
                <a:spcPts val="2450"/>
              </a:lnSpc>
              <a:buNone/>
            </a:pPr>
            <a:endParaRPr lang="en-US" sz="1500" dirty="0"/>
          </a:p>
        </p:txBody>
      </p:sp>
      <p:sp>
        <p:nvSpPr>
          <p:cNvPr id="5" name="Text 2"/>
          <p:cNvSpPr/>
          <p:nvPr/>
        </p:nvSpPr>
        <p:spPr>
          <a:xfrm>
            <a:off x="7561659" y="1621274"/>
            <a:ext cx="6391037" cy="2506980"/>
          </a:xfrm>
          <a:prstGeom prst="rect">
            <a:avLst/>
          </a:prstGeom>
          <a:noFill/>
          <a:ln/>
        </p:spPr>
        <p:txBody>
          <a:bodyPr wrap="square" lIns="0" tIns="0" rIns="0" bIns="0" rtlCol="0" anchor="t"/>
          <a:lstStyle/>
          <a:p>
            <a:pPr algn="l" indent="0" marL="0">
              <a:lnSpc>
                <a:spcPts val="2450"/>
              </a:lnSpc>
              <a:buNone/>
            </a:pPr>
            <a:r>
              <a:rPr lang="en-US" sz="1500" dirty="0">
                <a:solidFill>
                  <a:srgbClr val="2C2821"/>
                </a:solidFill>
                <a:latin typeface="Lora" pitchFamily="34" charset="0"/>
                <a:ea typeface="Lora" pitchFamily="34" charset="-122"/>
                <a:cs typeface="Lora" pitchFamily="34" charset="-120"/>
              </a:rPr>
              <a:t>Our project addresses the problem of food waste, which is compounded by ineffective food quality inspections. Current approaches frequently rely on subjective and unreliable human evaluation. This leads to the waste of edible food and delays in identifying ruined food.  Our goal is to create an automated image analysis model that accurately classifies food as 'Fresh' or 'Rotten' based on photographs, thereby minimizing food waste and encouraging the consumption of useful food.</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0162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Dataset Details</a:t>
            </a:r>
            <a:endParaRPr lang="en-US" sz="4450" dirty="0"/>
          </a:p>
        </p:txBody>
      </p:sp>
      <p:sp>
        <p:nvSpPr>
          <p:cNvPr id="4" name="Text 1"/>
          <p:cNvSpPr/>
          <p:nvPr/>
        </p:nvSpPr>
        <p:spPr>
          <a:xfrm>
            <a:off x="793790" y="355056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We used the 'Fresh and Rotten Classification Dataset' for our research. This dataset contains a vast number of photos depicting 14 different fruits and vegetables. Each image falls into one of two categories: 'Fresh' or 'Rotten. The dataset consists of three subsets: a training set of 21,093 photos, a testing set of 5,263 images, and a validation set of 2,921 images.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BF8">
              <a:alpha val="85000"/>
            </a:srgbClr>
          </a:solidFill>
          <a:ln/>
        </p:spPr>
      </p:sp>
      <p:sp>
        <p:nvSpPr>
          <p:cNvPr id="4" name="Text 1"/>
          <p:cNvSpPr/>
          <p:nvPr/>
        </p:nvSpPr>
        <p:spPr>
          <a:xfrm>
            <a:off x="793790" y="167092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Dataset Details</a:t>
            </a:r>
            <a:endParaRPr lang="en-US" sz="4450" dirty="0"/>
          </a:p>
        </p:txBody>
      </p:sp>
      <p:sp>
        <p:nvSpPr>
          <p:cNvPr id="5" name="Shape 2"/>
          <p:cNvSpPr/>
          <p:nvPr/>
        </p:nvSpPr>
        <p:spPr>
          <a:xfrm>
            <a:off x="793790" y="2719864"/>
            <a:ext cx="6408063" cy="1805940"/>
          </a:xfrm>
          <a:prstGeom prst="roundRect">
            <a:avLst>
              <a:gd name="adj" fmla="val 1884"/>
            </a:avLst>
          </a:prstGeom>
          <a:solidFill>
            <a:srgbClr val="F0EDE6"/>
          </a:solidFill>
          <a:ln/>
        </p:spPr>
      </p:sp>
      <p:sp>
        <p:nvSpPr>
          <p:cNvPr id="6" name="Text 3"/>
          <p:cNvSpPr/>
          <p:nvPr/>
        </p:nvSpPr>
        <p:spPr>
          <a:xfrm>
            <a:off x="1020604" y="29466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Training Images</a:t>
            </a:r>
            <a:endParaRPr lang="en-US" sz="2200" dirty="0"/>
          </a:p>
        </p:txBody>
      </p:sp>
      <p:sp>
        <p:nvSpPr>
          <p:cNvPr id="7" name="Text 4"/>
          <p:cNvSpPr/>
          <p:nvPr/>
        </p:nvSpPr>
        <p:spPr>
          <a:xfrm>
            <a:off x="1020604" y="3437096"/>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For model development</a:t>
            </a:r>
            <a:endParaRPr lang="en-US" sz="1750" dirty="0"/>
          </a:p>
        </p:txBody>
      </p:sp>
      <p:sp>
        <p:nvSpPr>
          <p:cNvPr id="8" name="Text 5"/>
          <p:cNvSpPr/>
          <p:nvPr/>
        </p:nvSpPr>
        <p:spPr>
          <a:xfrm>
            <a:off x="1020604" y="3936087"/>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21,093</a:t>
            </a:r>
            <a:endParaRPr lang="en-US" sz="1750" dirty="0"/>
          </a:p>
        </p:txBody>
      </p:sp>
      <p:sp>
        <p:nvSpPr>
          <p:cNvPr id="9" name="Shape 6"/>
          <p:cNvSpPr/>
          <p:nvPr/>
        </p:nvSpPr>
        <p:spPr>
          <a:xfrm>
            <a:off x="7428667" y="2719864"/>
            <a:ext cx="6408063" cy="1805940"/>
          </a:xfrm>
          <a:prstGeom prst="roundRect">
            <a:avLst>
              <a:gd name="adj" fmla="val 1884"/>
            </a:avLst>
          </a:prstGeom>
          <a:solidFill>
            <a:srgbClr val="F0EDE6"/>
          </a:solidFill>
          <a:ln/>
        </p:spPr>
      </p:sp>
      <p:sp>
        <p:nvSpPr>
          <p:cNvPr id="10" name="Text 7"/>
          <p:cNvSpPr/>
          <p:nvPr/>
        </p:nvSpPr>
        <p:spPr>
          <a:xfrm>
            <a:off x="7655481" y="29466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Validation Images</a:t>
            </a:r>
            <a:endParaRPr lang="en-US" sz="2200" dirty="0"/>
          </a:p>
        </p:txBody>
      </p:sp>
      <p:sp>
        <p:nvSpPr>
          <p:cNvPr id="11" name="Text 8"/>
          <p:cNvSpPr/>
          <p:nvPr/>
        </p:nvSpPr>
        <p:spPr>
          <a:xfrm>
            <a:off x="7655481" y="3437096"/>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For parameter tuning</a:t>
            </a:r>
            <a:endParaRPr lang="en-US" sz="1750" dirty="0"/>
          </a:p>
        </p:txBody>
      </p:sp>
      <p:sp>
        <p:nvSpPr>
          <p:cNvPr id="12" name="Text 9"/>
          <p:cNvSpPr/>
          <p:nvPr/>
        </p:nvSpPr>
        <p:spPr>
          <a:xfrm>
            <a:off x="7655481" y="3936087"/>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5,263</a:t>
            </a:r>
            <a:endParaRPr lang="en-US" sz="1750" dirty="0"/>
          </a:p>
        </p:txBody>
      </p:sp>
      <p:sp>
        <p:nvSpPr>
          <p:cNvPr id="13" name="Shape 10"/>
          <p:cNvSpPr/>
          <p:nvPr/>
        </p:nvSpPr>
        <p:spPr>
          <a:xfrm>
            <a:off x="793790" y="4752618"/>
            <a:ext cx="6408063" cy="1805940"/>
          </a:xfrm>
          <a:prstGeom prst="roundRect">
            <a:avLst>
              <a:gd name="adj" fmla="val 1884"/>
            </a:avLst>
          </a:prstGeom>
          <a:solidFill>
            <a:srgbClr val="F0EDE6"/>
          </a:solidFill>
          <a:ln/>
        </p:spPr>
      </p:sp>
      <p:sp>
        <p:nvSpPr>
          <p:cNvPr id="14" name="Text 11"/>
          <p:cNvSpPr/>
          <p:nvPr/>
        </p:nvSpPr>
        <p:spPr>
          <a:xfrm>
            <a:off x="1020604" y="49794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Testing Images</a:t>
            </a:r>
            <a:endParaRPr lang="en-US" sz="2200" dirty="0"/>
          </a:p>
        </p:txBody>
      </p:sp>
      <p:sp>
        <p:nvSpPr>
          <p:cNvPr id="15" name="Text 12"/>
          <p:cNvSpPr/>
          <p:nvPr/>
        </p:nvSpPr>
        <p:spPr>
          <a:xfrm>
            <a:off x="1020604" y="5469850"/>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For final evaluation</a:t>
            </a:r>
            <a:endParaRPr lang="en-US" sz="1750" dirty="0"/>
          </a:p>
        </p:txBody>
      </p:sp>
      <p:sp>
        <p:nvSpPr>
          <p:cNvPr id="16" name="Text 13"/>
          <p:cNvSpPr/>
          <p:nvPr/>
        </p:nvSpPr>
        <p:spPr>
          <a:xfrm>
            <a:off x="1020604" y="5968841"/>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2,921</a:t>
            </a:r>
            <a:endParaRPr lang="en-US" sz="1750" dirty="0"/>
          </a:p>
        </p:txBody>
      </p:sp>
      <p:sp>
        <p:nvSpPr>
          <p:cNvPr id="17" name="Shape 14"/>
          <p:cNvSpPr/>
          <p:nvPr/>
        </p:nvSpPr>
        <p:spPr>
          <a:xfrm>
            <a:off x="7428667" y="4752618"/>
            <a:ext cx="6408063" cy="1805940"/>
          </a:xfrm>
          <a:prstGeom prst="roundRect">
            <a:avLst>
              <a:gd name="adj" fmla="val 1884"/>
            </a:avLst>
          </a:prstGeom>
          <a:solidFill>
            <a:srgbClr val="F0EDE6"/>
          </a:solidFill>
          <a:ln/>
        </p:spPr>
      </p:sp>
      <p:sp>
        <p:nvSpPr>
          <p:cNvPr id="18" name="Text 15"/>
          <p:cNvSpPr/>
          <p:nvPr/>
        </p:nvSpPr>
        <p:spPr>
          <a:xfrm>
            <a:off x="7655481" y="49794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Food Types</a:t>
            </a:r>
            <a:endParaRPr lang="en-US" sz="2200" dirty="0"/>
          </a:p>
        </p:txBody>
      </p:sp>
      <p:sp>
        <p:nvSpPr>
          <p:cNvPr id="19" name="Text 16"/>
          <p:cNvSpPr/>
          <p:nvPr/>
        </p:nvSpPr>
        <p:spPr>
          <a:xfrm>
            <a:off x="7655481" y="5469850"/>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Including apples, bananas, oranges, carrots, cucumbers</a:t>
            </a:r>
            <a:endParaRPr lang="en-US" sz="1750" dirty="0"/>
          </a:p>
        </p:txBody>
      </p:sp>
      <p:sp>
        <p:nvSpPr>
          <p:cNvPr id="20" name="Text 17"/>
          <p:cNvSpPr/>
          <p:nvPr/>
        </p:nvSpPr>
        <p:spPr>
          <a:xfrm>
            <a:off x="7655481" y="5968841"/>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14</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BF8">
              <a:alpha val="85000"/>
            </a:srgbClr>
          </a:solidFill>
          <a:ln/>
        </p:spPr>
      </p:sp>
      <p:sp>
        <p:nvSpPr>
          <p:cNvPr id="4" name="Text 1"/>
          <p:cNvSpPr/>
          <p:nvPr/>
        </p:nvSpPr>
        <p:spPr>
          <a:xfrm>
            <a:off x="793790" y="783669"/>
            <a:ext cx="8990052"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Proposed Model-EfficientNet Model</a:t>
            </a:r>
            <a:endParaRPr lang="en-US" sz="4450" dirty="0"/>
          </a:p>
        </p:txBody>
      </p:sp>
      <p:pic>
        <p:nvPicPr>
          <p:cNvPr id="5" name="Image 1" descr="preencoded.png">    </p:cNvPr>
          <p:cNvPicPr>
            <a:picLocks noChangeAspect="1"/>
          </p:cNvPicPr>
          <p:nvPr/>
        </p:nvPicPr>
        <p:blipFill>
          <a:blip r:embed="rId2"/>
          <a:stretch>
            <a:fillRect/>
          </a:stretch>
        </p:blipFill>
        <p:spPr>
          <a:xfrm>
            <a:off x="793790" y="1832610"/>
            <a:ext cx="12336899" cy="56132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BF8">
              <a:alpha val="85000"/>
            </a:srgbClr>
          </a:solidFill>
          <a:ln/>
        </p:spPr>
      </p:sp>
      <p:sp>
        <p:nvSpPr>
          <p:cNvPr id="4" name="Text 1"/>
          <p:cNvSpPr/>
          <p:nvPr/>
        </p:nvSpPr>
        <p:spPr>
          <a:xfrm>
            <a:off x="793790" y="1215628"/>
            <a:ext cx="8990052"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Proposed Model-EfficientNet Model</a:t>
            </a:r>
            <a:endParaRPr lang="en-US" sz="4450" dirty="0"/>
          </a:p>
        </p:txBody>
      </p:sp>
      <p:pic>
        <p:nvPicPr>
          <p:cNvPr id="5" name="Image 1" descr="preencoded.png">    </p:cNvPr>
          <p:cNvPicPr>
            <a:picLocks noChangeAspect="1"/>
          </p:cNvPicPr>
          <p:nvPr/>
        </p:nvPicPr>
        <p:blipFill>
          <a:blip r:embed="rId2"/>
          <a:stretch>
            <a:fillRect/>
          </a:stretch>
        </p:blipFill>
        <p:spPr>
          <a:xfrm>
            <a:off x="793790" y="2264569"/>
            <a:ext cx="11341298" cy="2035731"/>
          </a:xfrm>
          <a:prstGeom prst="rect">
            <a:avLst/>
          </a:prstGeom>
        </p:spPr>
      </p:pic>
      <p:pic>
        <p:nvPicPr>
          <p:cNvPr id="6" name="Image 2" descr="preencoded.png">    </p:cNvPr>
          <p:cNvPicPr>
            <a:picLocks noChangeAspect="1"/>
          </p:cNvPicPr>
          <p:nvPr/>
        </p:nvPicPr>
        <p:blipFill>
          <a:blip r:embed="rId3"/>
          <a:stretch>
            <a:fillRect/>
          </a:stretch>
        </p:blipFill>
        <p:spPr>
          <a:xfrm>
            <a:off x="793790" y="4555450"/>
            <a:ext cx="13042821" cy="24585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BF8">
              <a:alpha val="85000"/>
            </a:srgbClr>
          </a:solidFill>
          <a:ln/>
        </p:spPr>
      </p:sp>
      <p:sp>
        <p:nvSpPr>
          <p:cNvPr id="4" name="Text 1"/>
          <p:cNvSpPr/>
          <p:nvPr/>
        </p:nvSpPr>
        <p:spPr>
          <a:xfrm>
            <a:off x="793790" y="2112764"/>
            <a:ext cx="5851803"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Results-Baseline Model</a:t>
            </a:r>
            <a:endParaRPr lang="en-US" sz="4450" dirty="0"/>
          </a:p>
        </p:txBody>
      </p:sp>
      <p:pic>
        <p:nvPicPr>
          <p:cNvPr id="5" name="Image 1" descr="preencoded.png">    </p:cNvPr>
          <p:cNvPicPr>
            <a:picLocks noChangeAspect="1"/>
          </p:cNvPicPr>
          <p:nvPr/>
        </p:nvPicPr>
        <p:blipFill>
          <a:blip r:embed="rId2"/>
          <a:stretch>
            <a:fillRect/>
          </a:stretch>
        </p:blipFill>
        <p:spPr>
          <a:xfrm>
            <a:off x="793790" y="3416856"/>
            <a:ext cx="6244709" cy="2279213"/>
          </a:xfrm>
          <a:prstGeom prst="rect">
            <a:avLst/>
          </a:prstGeom>
        </p:spPr>
      </p:pic>
      <p:pic>
        <p:nvPicPr>
          <p:cNvPr id="6" name="Image 2" descr="preencoded.png">    </p:cNvPr>
          <p:cNvPicPr>
            <a:picLocks noChangeAspect="1"/>
          </p:cNvPicPr>
          <p:nvPr/>
        </p:nvPicPr>
        <p:blipFill>
          <a:blip r:embed="rId3"/>
          <a:stretch>
            <a:fillRect/>
          </a:stretch>
        </p:blipFill>
        <p:spPr>
          <a:xfrm>
            <a:off x="7599521" y="3416856"/>
            <a:ext cx="6244709" cy="24447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2696"/>
          </a:xfrm>
          <a:prstGeom prst="rect">
            <a:avLst/>
          </a:prstGeom>
        </p:spPr>
      </p:pic>
      <p:sp>
        <p:nvSpPr>
          <p:cNvPr id="3" name="Shape 0"/>
          <p:cNvSpPr/>
          <p:nvPr/>
        </p:nvSpPr>
        <p:spPr>
          <a:xfrm>
            <a:off x="0" y="0"/>
            <a:ext cx="14630400" cy="8232696"/>
          </a:xfrm>
          <a:prstGeom prst="rect">
            <a:avLst/>
          </a:prstGeom>
          <a:solidFill>
            <a:srgbClr val="FCFBF8">
              <a:alpha val="85000"/>
            </a:srgbClr>
          </a:solidFill>
          <a:ln/>
        </p:spPr>
      </p:sp>
      <p:sp>
        <p:nvSpPr>
          <p:cNvPr id="4" name="Text 1"/>
          <p:cNvSpPr/>
          <p:nvPr/>
        </p:nvSpPr>
        <p:spPr>
          <a:xfrm>
            <a:off x="757357" y="595074"/>
            <a:ext cx="13115687" cy="1352550"/>
          </a:xfrm>
          <a:prstGeom prst="rect">
            <a:avLst/>
          </a:prstGeom>
          <a:noFill/>
          <a:ln/>
        </p:spPr>
        <p:txBody>
          <a:bodyPr wrap="square" lIns="0" tIns="0" rIns="0" bIns="0" rtlCol="0" anchor="t"/>
          <a:lstStyle/>
          <a:p>
            <a:pPr algn="l" indent="0" marL="0">
              <a:lnSpc>
                <a:spcPts val="5300"/>
              </a:lnSpc>
              <a:buNone/>
            </a:pPr>
            <a:r>
              <a:rPr lang="en-US" sz="4250" dirty="0">
                <a:solidFill>
                  <a:srgbClr val="233E32"/>
                </a:solidFill>
                <a:latin typeface="Alice" pitchFamily="34" charset="0"/>
                <a:ea typeface="Alice" pitchFamily="34" charset="-122"/>
                <a:cs typeface="Alice" pitchFamily="34" charset="-120"/>
              </a:rPr>
              <a:t>Results-Efficientnet Model-Accuracy and Classification Report</a:t>
            </a:r>
            <a:endParaRPr lang="en-US" sz="4250" dirty="0"/>
          </a:p>
        </p:txBody>
      </p:sp>
      <p:pic>
        <p:nvPicPr>
          <p:cNvPr id="5" name="Image 1" descr="preencoded.png">    </p:cNvPr>
          <p:cNvPicPr>
            <a:picLocks noChangeAspect="1"/>
          </p:cNvPicPr>
          <p:nvPr/>
        </p:nvPicPr>
        <p:blipFill>
          <a:blip r:embed="rId2"/>
          <a:stretch>
            <a:fillRect/>
          </a:stretch>
        </p:blipFill>
        <p:spPr>
          <a:xfrm>
            <a:off x="757357" y="2515553"/>
            <a:ext cx="7514153" cy="2291715"/>
          </a:xfrm>
          <a:prstGeom prst="rect">
            <a:avLst/>
          </a:prstGeom>
        </p:spPr>
      </p:pic>
      <p:pic>
        <p:nvPicPr>
          <p:cNvPr id="6" name="Image 2" descr="preencoded.png">    </p:cNvPr>
          <p:cNvPicPr>
            <a:picLocks noChangeAspect="1"/>
          </p:cNvPicPr>
          <p:nvPr/>
        </p:nvPicPr>
        <p:blipFill>
          <a:blip r:embed="rId3"/>
          <a:stretch>
            <a:fillRect/>
          </a:stretch>
        </p:blipFill>
        <p:spPr>
          <a:xfrm>
            <a:off x="9224010" y="2515553"/>
            <a:ext cx="3137892" cy="3699510"/>
          </a:xfrm>
          <a:prstGeom prst="rect">
            <a:avLst/>
          </a:prstGeom>
        </p:spPr>
      </p:pic>
      <p:sp>
        <p:nvSpPr>
          <p:cNvPr id="7" name="Text 2"/>
          <p:cNvSpPr/>
          <p:nvPr/>
        </p:nvSpPr>
        <p:spPr>
          <a:xfrm>
            <a:off x="757357" y="6701790"/>
            <a:ext cx="13115687" cy="346234"/>
          </a:xfrm>
          <a:prstGeom prst="rect">
            <a:avLst/>
          </a:prstGeom>
          <a:noFill/>
          <a:ln/>
        </p:spPr>
        <p:txBody>
          <a:bodyPr wrap="none" lIns="0" tIns="0" rIns="0" bIns="0" rtlCol="0" anchor="t"/>
          <a:lstStyle/>
          <a:p>
            <a:pPr algn="l" indent="0" marL="0">
              <a:lnSpc>
                <a:spcPts val="2700"/>
              </a:lnSpc>
              <a:buNone/>
            </a:pPr>
            <a:r>
              <a:rPr lang="en-US" sz="1700" dirty="0">
                <a:solidFill>
                  <a:srgbClr val="2C2821"/>
                </a:solidFill>
                <a:latin typeface="Lora" pitchFamily="34" charset="0"/>
                <a:ea typeface="Lora" pitchFamily="34" charset="-122"/>
                <a:cs typeface="Lora" pitchFamily="34" charset="-120"/>
              </a:rPr>
              <a:t>Here we evaluating the fine-tuned EfficientNetV2B0 model on the withheld test dataset, and i got the results as: </a:t>
            </a:r>
            <a:endParaRPr lang="en-US" sz="1700" dirty="0"/>
          </a:p>
        </p:txBody>
      </p:sp>
      <p:sp>
        <p:nvSpPr>
          <p:cNvPr id="8" name="Text 3"/>
          <p:cNvSpPr/>
          <p:nvPr/>
        </p:nvSpPr>
        <p:spPr>
          <a:xfrm>
            <a:off x="757357" y="7291388"/>
            <a:ext cx="13115687" cy="346234"/>
          </a:xfrm>
          <a:prstGeom prst="rect">
            <a:avLst/>
          </a:prstGeom>
          <a:noFill/>
          <a:ln/>
        </p:spPr>
        <p:txBody>
          <a:bodyPr wrap="none" lIns="0" tIns="0" rIns="0" bIns="0" rtlCol="0" anchor="t"/>
          <a:lstStyle/>
          <a:p>
            <a:pPr algn="l" indent="0" marL="0">
              <a:lnSpc>
                <a:spcPts val="2700"/>
              </a:lnSpc>
              <a:buNone/>
            </a:pPr>
            <a:r>
              <a:rPr lang="en-US" sz="1700" dirty="0">
                <a:solidFill>
                  <a:srgbClr val="2C2821"/>
                </a:solidFill>
                <a:latin typeface="Lora" pitchFamily="34" charset="0"/>
                <a:ea typeface="Lora" pitchFamily="34" charset="-122"/>
                <a:cs typeface="Lora" pitchFamily="34" charset="-120"/>
              </a:rPr>
              <a:t>Fine-Tuned EfficientNetV2B0 Test Accuracy: 0.8716, Fine-Tuned EfficientNetV2B0 Test Loss: 0.5647</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CFBF8">
              <a:alpha val="85000"/>
            </a:srgbClr>
          </a:solidFill>
          <a:ln/>
        </p:spPr>
      </p:sp>
      <p:sp>
        <p:nvSpPr>
          <p:cNvPr id="4" name="Text 1"/>
          <p:cNvSpPr/>
          <p:nvPr/>
        </p:nvSpPr>
        <p:spPr>
          <a:xfrm>
            <a:off x="793790" y="64055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Visualization Results</a:t>
            </a:r>
            <a:endParaRPr lang="en-US" sz="4450" dirty="0"/>
          </a:p>
        </p:txBody>
      </p:sp>
      <p:pic>
        <p:nvPicPr>
          <p:cNvPr id="5" name="Image 1" descr="preencoded.png">    </p:cNvPr>
          <p:cNvPicPr>
            <a:picLocks noChangeAspect="1"/>
          </p:cNvPicPr>
          <p:nvPr/>
        </p:nvPicPr>
        <p:blipFill>
          <a:blip r:embed="rId2"/>
          <a:stretch>
            <a:fillRect/>
          </a:stretch>
        </p:blipFill>
        <p:spPr>
          <a:xfrm>
            <a:off x="793790" y="1689497"/>
            <a:ext cx="13042821" cy="4918472"/>
          </a:xfrm>
          <a:prstGeom prst="rect">
            <a:avLst/>
          </a:prstGeom>
        </p:spPr>
      </p:pic>
      <p:sp>
        <p:nvSpPr>
          <p:cNvPr id="6" name="Text 2"/>
          <p:cNvSpPr/>
          <p:nvPr/>
        </p:nvSpPr>
        <p:spPr>
          <a:xfrm>
            <a:off x="793790" y="686312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Here we are using the efficient net model to make the predictions on the test data where all the predictions made by the model are accurate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2025-04-28T20:01:30Z</dcterms:created>
  <dcterms:modified xsi:type="dcterms:W3CDTF">2025-04-28T20:01:30Z</dcterms:modified>
</cp:coreProperties>
</file>